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11840F2-259E-46EB-BB77-576E80A205BC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9D77F4-1CD8-4B4A-A6D5-FCBF33DDF8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8F2999F-2E57-435C-A9C3-EB50D966DA8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1D8E29-5D4F-44CA-9E37-C6AC58AF67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402EE1-36AD-4D11-BD74-DDA5D47843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7F666A-CDE1-4E2A-BE88-C041276715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3E02B7-E055-44EC-962A-9B1569507DB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C652DF-01AF-4ABC-8D01-20CA87C4F9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5FF0CE-AC48-4300-85E0-9634B60FFF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F822B5-4BDD-4E7A-AB75-40EBFFA332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AC5C85-B234-48BF-8743-DE0CDF098A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F55573-D620-4129-B014-8A06BED525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80A0E8-AE58-4110-BBB3-7D27EB6C0E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C14A6E-0502-4EE9-903B-474231A399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55412E-CECF-4BD2-8FF3-3FC1BA5A76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D18440-8E0F-4023-AE7D-5CF55551BB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0152B0-D623-4398-9001-06059C1C13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295D04-5A98-4D33-8E0D-AFA67D94B6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54F9B6-D74A-45E6-AA45-CCE36EFAF0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1DC492-5F63-45CA-8068-0BDC520C80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2F9A367-50EA-414D-AC7D-705F1D0EA16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701088-F8C5-4B30-AB22-A0C1DDD5678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D9EFED-7260-450A-A325-7642B085132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FB32B3-A147-4922-9C76-9654BE5BDE0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11FBE8-EF77-4AD2-9812-CAEA3354D628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2180EF-DEA1-4120-987B-28279141F9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118E60-1994-41D5-B000-298E777940F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A1A4A7-DBDD-4DE3-9B98-48957CBC97D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C17E481-0A2E-4591-B4D8-939B4CD444BE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5B229E-D96B-4386-9645-CD8E34E26A9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A3ACAE-E1BC-4D09-809B-2A78FEF0F880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3994EB-EF33-4D69-B94F-90DE08FCFB38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16C64C-310D-4216-92DD-E4C445991240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E522FBB-08F1-4669-AB8C-1118DE952F4B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19AC8FF-B85B-4FF7-829E-3DD9E4F60E1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8676455-3C08-4D90-B84D-8A4DB544D66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2E64E-BB7A-4203-A523-A32BED5D21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7AF69F7-EEC4-40B6-A207-5D001B42BA41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0E13336-77EC-4D24-B108-DA88CE3EE1DB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19FCD0-248A-40B9-993F-136A5D4C4AB4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6917DBB-9E95-412A-AB44-E7FA548FA1A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AB0535B-FC27-474E-8C3F-12726E7756B7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D09FAA6-5BEC-4DC7-A5F4-CAE333DC9353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572BE05-BBF3-4C80-A0A3-D38118050BDC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001BB36-302A-4939-9994-ADCAA928056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BA6510C-0694-4357-92F3-587D58B537B1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C7A058-3D19-4CAF-BC1B-452E37CCBC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D5CCCD-09BA-40E6-9CDB-5D5295FFC2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E2C83D8-15F7-47B6-9EBB-E31F0C0CCA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920EA28-58E3-4C40-8C73-C9E6E1F41E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EA349EF-D71A-40A8-9E8E-56DCDACEF9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70D3809-C7FC-4F0E-AAB8-954B307F46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A0A7E5A-FB5C-458E-9AA8-086F67B934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17AB931-7FAB-4211-91F6-F700FBB1EB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4652546-572E-409E-8A6D-9DD3BC955C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8C6AF2A-77D5-465B-8B20-98CD51D10A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A9EDADF-7465-4F1C-9FF3-54D2A713495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C90F602-3CA2-42E7-94A1-BC25324F66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5D543C-6723-4785-8A50-01C3F64B6A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A6BD70E-2DED-416F-BC06-F52DF5B3B9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9D0094D-1935-4693-AEC2-ECCA767BBB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E182453-9206-44FC-AA53-D786EF0D36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224C3DA-67B9-4DED-96DA-86E8D13D60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8D358E3-E906-4AB5-A5F7-2BC7C3EFB6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4CAD68A-E589-4CED-99E0-BABAC078A9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2036FFC-D5C0-420C-96C3-6371CCEFBD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ECB0BB0-EF83-4C78-84B6-B6BFCCEEB2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ABF5B51-1369-45D3-B5E2-89DB00874E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E03B3CA-B6F3-4501-B3FA-D3C02FF458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AD149E-E779-4BE8-8D75-24D631AE2B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B0E3D0F-6AD1-4E21-992A-1BB3D5A327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3822658-C3E8-48F5-A687-F4DD3A80D1D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F2C3378-5A5C-478D-9643-808BF1BE83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C28C322-404A-4585-8F22-E9DC180A81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B301B53-A2AD-4AE9-BADC-DB9EFF159C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F9A8D9E-E5D2-4535-882A-20214FA7CC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5B776BA-AE13-4458-956C-C8F70C9530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76FD71F-BD0E-4712-8373-9775A330E8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6C342B0-8924-4D4A-B0FB-FB62E8DB3F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4459DC2-D6E6-4AC5-9F2D-DCB49F9EF8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6D76F3-95E4-4FD1-B054-947DE7C86A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C6B7945-95EF-4741-B180-D57D473FA8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CABB8F5-3746-49FA-B615-17E35B44CA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0C99753-6AAB-4711-BDC8-B16EB733BB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BFC758B-F70C-4D58-BBE5-056FD18DB7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0770999-0E90-45A9-B8F2-AFD26076AC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26010D-D052-421C-BE46-31E9C3DC05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6BEFF2D-CD52-4FAF-942D-B4504A58160A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C086C6F-A7E9-40CB-AF9B-C5981FA0D17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0748D82-92A6-4F6B-AB5D-38B45DE52152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4006316-80BC-4BF4-932A-4E1F600F5DA4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B9EF6A0-A6C7-49A4-817F-692E4C7B7190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4BAF079-F25B-4301-AFCC-749337F9AD4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A31D098-31D3-4197-AF23-433D68726092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3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Lag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3181320" y="915840"/>
            <a:ext cx="5714640" cy="5229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Cohort trend analysis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Compare similar groups (cohorts) to find patterns or outliers within a category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in risk monitoring, cohorts are created by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Application type (web apps vs. batch apps)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Technology stack (Java vs. Node vs. Python)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Environment (production vs. staging)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Ownership (Team A vs. Team B)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cohort analysis reveals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Systems owned by Team B show a 3× higher growth rate of high-severity vulnerabilities compared to similar systems owned by other teams.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reveals a team-specific process breakdown rather than a global security weakness suggests targeted training, staffing, or process intervention can be deployed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cohort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708920" y="884520"/>
            <a:ext cx="8254440" cy="5244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Cross-correlation matrices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how metrics influence each other across time.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Metrics include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Mean Time to Recover (MTTR) for incidents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Incident frequency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Change success rate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Number of repeated near misses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Cross-correlation shows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When change success rate decreases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Incident frequency increases with a correlation coefficient of 0.82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Additionally, higher MTTR correlates with a rise in repeated near misses, suggesting control inefficiency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correlation matrix grounds the argument that unstable change processes are the root cause of operational risk increases which should trigger major change-control reforms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Cross-correlation matrices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3230280" y="1325160"/>
            <a:ext cx="4564800" cy="4564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Composite KRI Index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Combine disparate KRIs into a single normalized risk score that can be tracked over 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Combine KRIs such 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Number of critical vulnerabilities (weighted 30%)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Privileged access exceptions (20%)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Failed login anomalies (20%)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Backup integrity failures (15%)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End-of-life infrastructure ratio (15%)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correlation matrix grounds the argument that unstable change processes are the root cause of operational risk increases which should trigger major change-control reforms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Composite KRI Index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Using normalized values and weights produces a Composite KRI Index (0–100).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trend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Q1: 42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Q2: 49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Q3: 63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Q4: 71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 without a major incident, the index shows a clear erosion of risk posture, prompting leadership to invest in remediation before conditions worsen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Composite indices provide: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Board-friendly reporting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Cohesive trend visibility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single metric that captures complex, multidimensional risk exposure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enables strategic prioritization and budget planning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50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Trend and aggregates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is an introduction to some analytics used in risk monitoring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Trend Analysis 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Aggregation Analysis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6828120" y="2176200"/>
            <a:ext cx="4945680" cy="3292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Time series/Aggregate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Monitoring longitudinal behavior, not just point-in-time metrics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Time-series approaches detect patterns, anomalies, and accumulative risks that indicate systemic vulnerabilities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Why time-series analysis matters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Identifies slow-moving, chronic failures (e.g., growing patch backlog).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Reveals seasonality or cyclical patterns (e.g., transaction spikes causing stress).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Highlights drift in performance or control effectiveness.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Provides early warnings when multiple KRIs deteriorate simultaneously.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Mature organizations aggregate metrics across: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Business units (e.g., rising access exceptions across departments)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Systems (e.g., API latency trends across microservices)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Geographies (e.g., region-wide authentication failures)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Control families (e.g., decline in detective control success rates)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Moving averages /exponential smoothing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Smooth noisy data to expose underlying trends and direction.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in risk monitoring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Failed login attempts per hour (indicator of brute-force attack or credential abuse)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Raw failed login counts are highly volatile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Using a 7-day moving average, a rising trend becomes visible even if daily values fluctuate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Exponential smoothing assigns higher weight to recent values, making emerging attacks easier to spot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SOC detects an upward directional trend in authentication anomalies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triggers proactive controls like throttling, geo-blocking, or requiring MFA challenges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Smoothing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027160" y="999720"/>
            <a:ext cx="7655040" cy="5115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Z-Score Normalization / outlier detection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values that deviate significantly from normal behavior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in risk monitoring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KRI: Outbound data transfer volume from a sensitive database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system computes a Z-score for each hour’s outbound traffic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Z-score &gt; 3 (three standard deviations above the mean)  triggers a security alert for potential data exfiltration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Even if the transfer size is below an absolute threshold, statistical deviation flags the anomaly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 insider threat or compromised account can be detected before significant data is lost, based solely on abnormal behavior relative to historical patterns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Z-Score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2163240" y="1284120"/>
            <a:ext cx="7134840" cy="4765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Advanced Analytical 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Lag analysis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Measure whether changes in one metric precede changes in another metric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in risk monitoring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KPI: Patch completion rate vs  KRI: Count of critical vulnerabilities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Lag-7 analysis reveals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decrease in patch completion today correlates with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 increase in critical vulnerabilities seven days later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teams can demonstrate a causal or predictive relationship between a KIR and heightened vulnerability exposure which strengthens the case for resource allocation or process redesign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177928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2025-11-30T14:18:11Z</cp:lastPrinted>
  <dcterms:modified xsi:type="dcterms:W3CDTF">2025-12-18T14:23:43Z</dcterms:modified>
  <cp:revision>9237</cp:revision>
  <dc:subject>Risk Bootcamp</dc:subject>
  <dc:title>3. Trend Analysis and Aggregation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